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6" r:id="rId1"/>
  </p:sldMasterIdLst>
  <p:notesMasterIdLst>
    <p:notesMasterId r:id="rId20"/>
  </p:notes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72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DUARDO AUTORE" initials="EA" lastIdx="2" clrIdx="0">
    <p:extLst>
      <p:ext uri="{19B8F6BF-5375-455C-9EA6-DF929625EA0E}">
        <p15:presenceInfo xmlns:p15="http://schemas.microsoft.com/office/powerpoint/2012/main" userId="EDUARDO AUTOR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837733-C45A-42D4-A77E-EDD5E7882CEE}" type="doc">
      <dgm:prSet loTypeId="urn:microsoft.com/office/officeart/2005/8/layout/process4" loCatId="process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AD9181ED-DEFA-4A30-BBF6-6DFDC592D145}">
      <dgm:prSet/>
      <dgm:spPr/>
      <dgm:t>
        <a:bodyPr/>
        <a:lstStyle/>
        <a:p>
          <a:r>
            <a:rPr lang="it-IT" b="0" i="0"/>
            <a:t>LA NOSTRA CASA DOMOTICA SARA’ COMPOSTA DA UN CERTO NUMERO DI PARAMETRI VITALI CHE PERMETTERANNO IL CORRETTO UTILIZZO E COMFORT DELLA CASA.</a:t>
          </a:r>
          <a:endParaRPr lang="en-US"/>
        </a:p>
      </dgm:t>
    </dgm:pt>
    <dgm:pt modelId="{B45CED28-4FD9-41C3-8DAD-690FB29AC740}" type="parTrans" cxnId="{33BC22BD-C259-49AD-A9B7-F2BF2A3C94D6}">
      <dgm:prSet/>
      <dgm:spPr/>
      <dgm:t>
        <a:bodyPr/>
        <a:lstStyle/>
        <a:p>
          <a:endParaRPr lang="en-US"/>
        </a:p>
      </dgm:t>
    </dgm:pt>
    <dgm:pt modelId="{6DA2F314-FCF2-4538-8BEE-7091792FDC9A}" type="sibTrans" cxnId="{33BC22BD-C259-49AD-A9B7-F2BF2A3C94D6}">
      <dgm:prSet/>
      <dgm:spPr/>
      <dgm:t>
        <a:bodyPr/>
        <a:lstStyle/>
        <a:p>
          <a:endParaRPr lang="en-US"/>
        </a:p>
      </dgm:t>
    </dgm:pt>
    <dgm:pt modelId="{8B1D8536-7F30-499B-A4DB-50FBB9AF2FE4}">
      <dgm:prSet/>
      <dgm:spPr/>
      <dgm:t>
        <a:bodyPr/>
        <a:lstStyle/>
        <a:p>
          <a:r>
            <a:rPr lang="it-IT" b="0" i="0"/>
            <a:t>QUESTI PARAMETRI VERRANNO COSTANTEMENTE CONTROLLATI DAI            SENSORI MONITORAGGIO, I QUALI SCATTERANNO QUANDO I PARAMETRI SFORERANNO  UN CERTO RANGE DI VALORI ARRIVANDO A DEI VALORI CRITICI.</a:t>
          </a:r>
          <a:endParaRPr lang="en-US"/>
        </a:p>
      </dgm:t>
    </dgm:pt>
    <dgm:pt modelId="{6713060D-A5D0-4A41-8A0A-E85B0DB472F2}" type="parTrans" cxnId="{DF72F764-E5C1-408C-BB76-7DAA0DC8AF0B}">
      <dgm:prSet/>
      <dgm:spPr/>
      <dgm:t>
        <a:bodyPr/>
        <a:lstStyle/>
        <a:p>
          <a:endParaRPr lang="en-US"/>
        </a:p>
      </dgm:t>
    </dgm:pt>
    <dgm:pt modelId="{DDC5F7C2-BEBC-43C4-90BD-C8D064402F55}" type="sibTrans" cxnId="{DF72F764-E5C1-408C-BB76-7DAA0DC8AF0B}">
      <dgm:prSet/>
      <dgm:spPr/>
      <dgm:t>
        <a:bodyPr/>
        <a:lstStyle/>
        <a:p>
          <a:endParaRPr lang="en-US"/>
        </a:p>
      </dgm:t>
    </dgm:pt>
    <dgm:pt modelId="{8D7E6B5E-3BEA-4C62-8297-409727E766D0}">
      <dgm:prSet/>
      <dgm:spPr/>
      <dgm:t>
        <a:bodyPr/>
        <a:lstStyle/>
        <a:p>
          <a:r>
            <a:rPr lang="it-IT" b="0" i="0"/>
            <a:t>I SENSORI MONITORAGGIO SCATTATI INVIERANNO UN SEGNALE AI SENSORI INTERVENTO COLLEGATI, I QUALI ESEGUIRANNO LE AZIONI DI PROPRIA COMPETENZA PER IL PARAMETRO DI RIFERIMENTO AL FINE DI RIPORTARE I VALORI DEI PARAMETRI NEL RANGE E FAR TERMINARE L’EMERGENZA METTENDO IN SICUREZZA LA CASA.</a:t>
          </a:r>
          <a:endParaRPr lang="en-US"/>
        </a:p>
      </dgm:t>
    </dgm:pt>
    <dgm:pt modelId="{922AA9C4-8A25-436F-A321-D20250578763}" type="parTrans" cxnId="{57082EE4-62CD-487B-9FDE-1086394933A7}">
      <dgm:prSet/>
      <dgm:spPr/>
      <dgm:t>
        <a:bodyPr/>
        <a:lstStyle/>
        <a:p>
          <a:endParaRPr lang="en-US"/>
        </a:p>
      </dgm:t>
    </dgm:pt>
    <dgm:pt modelId="{F6940233-8008-4EFD-AF4C-D12B4E0B13F7}" type="sibTrans" cxnId="{57082EE4-62CD-487B-9FDE-1086394933A7}">
      <dgm:prSet/>
      <dgm:spPr/>
      <dgm:t>
        <a:bodyPr/>
        <a:lstStyle/>
        <a:p>
          <a:endParaRPr lang="en-US"/>
        </a:p>
      </dgm:t>
    </dgm:pt>
    <dgm:pt modelId="{F15F39CA-9F66-48D0-8700-FB1490019700}" type="pres">
      <dgm:prSet presAssocID="{58837733-C45A-42D4-A77E-EDD5E7882CEE}" presName="Name0" presStyleCnt="0">
        <dgm:presLayoutVars>
          <dgm:dir/>
          <dgm:animLvl val="lvl"/>
          <dgm:resizeHandles val="exact"/>
        </dgm:presLayoutVars>
      </dgm:prSet>
      <dgm:spPr/>
    </dgm:pt>
    <dgm:pt modelId="{1DDD7B23-EABD-4016-ABC9-E8FAEC63FAD6}" type="pres">
      <dgm:prSet presAssocID="{8D7E6B5E-3BEA-4C62-8297-409727E766D0}" presName="boxAndChildren" presStyleCnt="0"/>
      <dgm:spPr/>
    </dgm:pt>
    <dgm:pt modelId="{2C057B85-8082-4614-89AF-7B9D35B45B8D}" type="pres">
      <dgm:prSet presAssocID="{8D7E6B5E-3BEA-4C62-8297-409727E766D0}" presName="parentTextBox" presStyleLbl="node1" presStyleIdx="0" presStyleCnt="3"/>
      <dgm:spPr/>
    </dgm:pt>
    <dgm:pt modelId="{5DF34720-00C4-4DBC-9829-1CB768DB1287}" type="pres">
      <dgm:prSet presAssocID="{DDC5F7C2-BEBC-43C4-90BD-C8D064402F55}" presName="sp" presStyleCnt="0"/>
      <dgm:spPr/>
    </dgm:pt>
    <dgm:pt modelId="{372E52AB-74FB-4A81-8657-3AE38F2F56E0}" type="pres">
      <dgm:prSet presAssocID="{8B1D8536-7F30-499B-A4DB-50FBB9AF2FE4}" presName="arrowAndChildren" presStyleCnt="0"/>
      <dgm:spPr/>
    </dgm:pt>
    <dgm:pt modelId="{84ED8D63-E6DB-46A3-BED5-E8B820AEE4A6}" type="pres">
      <dgm:prSet presAssocID="{8B1D8536-7F30-499B-A4DB-50FBB9AF2FE4}" presName="parentTextArrow" presStyleLbl="node1" presStyleIdx="1" presStyleCnt="3"/>
      <dgm:spPr/>
    </dgm:pt>
    <dgm:pt modelId="{9E4BB748-BD8D-4F84-9FAF-E8003936C931}" type="pres">
      <dgm:prSet presAssocID="{6DA2F314-FCF2-4538-8BEE-7091792FDC9A}" presName="sp" presStyleCnt="0"/>
      <dgm:spPr/>
    </dgm:pt>
    <dgm:pt modelId="{C05AADA1-4BAB-413B-B215-346A2575FB9A}" type="pres">
      <dgm:prSet presAssocID="{AD9181ED-DEFA-4A30-BBF6-6DFDC592D145}" presName="arrowAndChildren" presStyleCnt="0"/>
      <dgm:spPr/>
    </dgm:pt>
    <dgm:pt modelId="{2DC447AC-1C85-4FD0-9D7D-106474E35A90}" type="pres">
      <dgm:prSet presAssocID="{AD9181ED-DEFA-4A30-BBF6-6DFDC592D145}" presName="parentTextArrow" presStyleLbl="node1" presStyleIdx="2" presStyleCnt="3"/>
      <dgm:spPr/>
    </dgm:pt>
  </dgm:ptLst>
  <dgm:cxnLst>
    <dgm:cxn modelId="{E92C1936-8FE7-4536-8AE9-6766566644C6}" type="presOf" srcId="{58837733-C45A-42D4-A77E-EDD5E7882CEE}" destId="{F15F39CA-9F66-48D0-8700-FB1490019700}" srcOrd="0" destOrd="0" presId="urn:microsoft.com/office/officeart/2005/8/layout/process4"/>
    <dgm:cxn modelId="{DF72F764-E5C1-408C-BB76-7DAA0DC8AF0B}" srcId="{58837733-C45A-42D4-A77E-EDD5E7882CEE}" destId="{8B1D8536-7F30-499B-A4DB-50FBB9AF2FE4}" srcOrd="1" destOrd="0" parTransId="{6713060D-A5D0-4A41-8A0A-E85B0DB472F2}" sibTransId="{DDC5F7C2-BEBC-43C4-90BD-C8D064402F55}"/>
    <dgm:cxn modelId="{36F00779-9247-4523-B58E-E6A5D9AAEA0D}" type="presOf" srcId="{AD9181ED-DEFA-4A30-BBF6-6DFDC592D145}" destId="{2DC447AC-1C85-4FD0-9D7D-106474E35A90}" srcOrd="0" destOrd="0" presId="urn:microsoft.com/office/officeart/2005/8/layout/process4"/>
    <dgm:cxn modelId="{33BC22BD-C259-49AD-A9B7-F2BF2A3C94D6}" srcId="{58837733-C45A-42D4-A77E-EDD5E7882CEE}" destId="{AD9181ED-DEFA-4A30-BBF6-6DFDC592D145}" srcOrd="0" destOrd="0" parTransId="{B45CED28-4FD9-41C3-8DAD-690FB29AC740}" sibTransId="{6DA2F314-FCF2-4538-8BEE-7091792FDC9A}"/>
    <dgm:cxn modelId="{E0E41FC5-AED1-4942-8EC7-9DDA2392C0EC}" type="presOf" srcId="{8D7E6B5E-3BEA-4C62-8297-409727E766D0}" destId="{2C057B85-8082-4614-89AF-7B9D35B45B8D}" srcOrd="0" destOrd="0" presId="urn:microsoft.com/office/officeart/2005/8/layout/process4"/>
    <dgm:cxn modelId="{38E720D0-A0E5-4AF1-B1E3-31D9FC1843CC}" type="presOf" srcId="{8B1D8536-7F30-499B-A4DB-50FBB9AF2FE4}" destId="{84ED8D63-E6DB-46A3-BED5-E8B820AEE4A6}" srcOrd="0" destOrd="0" presId="urn:microsoft.com/office/officeart/2005/8/layout/process4"/>
    <dgm:cxn modelId="{57082EE4-62CD-487B-9FDE-1086394933A7}" srcId="{58837733-C45A-42D4-A77E-EDD5E7882CEE}" destId="{8D7E6B5E-3BEA-4C62-8297-409727E766D0}" srcOrd="2" destOrd="0" parTransId="{922AA9C4-8A25-436F-A321-D20250578763}" sibTransId="{F6940233-8008-4EFD-AF4C-D12B4E0B13F7}"/>
    <dgm:cxn modelId="{FEA75056-3FB9-40C9-8608-C6BEECF62A36}" type="presParOf" srcId="{F15F39CA-9F66-48D0-8700-FB1490019700}" destId="{1DDD7B23-EABD-4016-ABC9-E8FAEC63FAD6}" srcOrd="0" destOrd="0" presId="urn:microsoft.com/office/officeart/2005/8/layout/process4"/>
    <dgm:cxn modelId="{8E608C16-2DEF-42D4-B127-3763E54EDB1C}" type="presParOf" srcId="{1DDD7B23-EABD-4016-ABC9-E8FAEC63FAD6}" destId="{2C057B85-8082-4614-89AF-7B9D35B45B8D}" srcOrd="0" destOrd="0" presId="urn:microsoft.com/office/officeart/2005/8/layout/process4"/>
    <dgm:cxn modelId="{DC86ED6D-8C0C-4682-BE5D-643766111840}" type="presParOf" srcId="{F15F39CA-9F66-48D0-8700-FB1490019700}" destId="{5DF34720-00C4-4DBC-9829-1CB768DB1287}" srcOrd="1" destOrd="0" presId="urn:microsoft.com/office/officeart/2005/8/layout/process4"/>
    <dgm:cxn modelId="{5439F223-41C8-42D3-A020-08CF0E6E2B23}" type="presParOf" srcId="{F15F39CA-9F66-48D0-8700-FB1490019700}" destId="{372E52AB-74FB-4A81-8657-3AE38F2F56E0}" srcOrd="2" destOrd="0" presId="urn:microsoft.com/office/officeart/2005/8/layout/process4"/>
    <dgm:cxn modelId="{6DEDDF87-363D-4D25-8D94-2799F00FAC20}" type="presParOf" srcId="{372E52AB-74FB-4A81-8657-3AE38F2F56E0}" destId="{84ED8D63-E6DB-46A3-BED5-E8B820AEE4A6}" srcOrd="0" destOrd="0" presId="urn:microsoft.com/office/officeart/2005/8/layout/process4"/>
    <dgm:cxn modelId="{4DC23140-2BF8-469A-9216-404A83246567}" type="presParOf" srcId="{F15F39CA-9F66-48D0-8700-FB1490019700}" destId="{9E4BB748-BD8D-4F84-9FAF-E8003936C931}" srcOrd="3" destOrd="0" presId="urn:microsoft.com/office/officeart/2005/8/layout/process4"/>
    <dgm:cxn modelId="{01ADBE77-0661-45CE-B640-0AAA0D5B0D6C}" type="presParOf" srcId="{F15F39CA-9F66-48D0-8700-FB1490019700}" destId="{C05AADA1-4BAB-413B-B215-346A2575FB9A}" srcOrd="4" destOrd="0" presId="urn:microsoft.com/office/officeart/2005/8/layout/process4"/>
    <dgm:cxn modelId="{F3B9D804-FD71-43EA-8E17-41417DFEF428}" type="presParOf" srcId="{C05AADA1-4BAB-413B-B215-346A2575FB9A}" destId="{2DC447AC-1C85-4FD0-9D7D-106474E35A90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057B85-8082-4614-89AF-7B9D35B45B8D}">
      <dsp:nvSpPr>
        <dsp:cNvPr id="0" name=""/>
        <dsp:cNvSpPr/>
      </dsp:nvSpPr>
      <dsp:spPr>
        <a:xfrm>
          <a:off x="0" y="3441586"/>
          <a:ext cx="6496050" cy="112960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b="0" i="0" kern="1200"/>
            <a:t>I SENSORI MONITORAGGIO SCATTATI INVIERANNO UN SEGNALE AI SENSORI INTERVENTO COLLEGATI, I QUALI ESEGUIRANNO LE AZIONI DI PROPRIA COMPETENZA PER IL PARAMETRO DI RIFERIMENTO AL FINE DI RIPORTARE I VALORI DEI PARAMETRI NEL RANGE E FAR TERMINARE L’EMERGENZA METTENDO IN SICUREZZA LA CASA.</a:t>
          </a:r>
          <a:endParaRPr lang="en-US" sz="1300" kern="1200"/>
        </a:p>
      </dsp:txBody>
      <dsp:txXfrm>
        <a:off x="0" y="3441586"/>
        <a:ext cx="6496050" cy="1129605"/>
      </dsp:txXfrm>
    </dsp:sp>
    <dsp:sp modelId="{84ED8D63-E6DB-46A3-BED5-E8B820AEE4A6}">
      <dsp:nvSpPr>
        <dsp:cNvPr id="0" name=""/>
        <dsp:cNvSpPr/>
      </dsp:nvSpPr>
      <dsp:spPr>
        <a:xfrm rot="10800000">
          <a:off x="0" y="1721197"/>
          <a:ext cx="6496050" cy="1737333"/>
        </a:xfrm>
        <a:prstGeom prst="upArrowCallou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b="0" i="0" kern="1200"/>
            <a:t>QUESTI PARAMETRI VERRANNO COSTANTEMENTE CONTROLLATI DAI            SENSORI MONITORAGGIO, I QUALI SCATTERANNO QUANDO I PARAMETRI SFORERANNO  UN CERTO RANGE DI VALORI ARRIVANDO A DEI VALORI CRITICI.</a:t>
          </a:r>
          <a:endParaRPr lang="en-US" sz="1300" kern="1200"/>
        </a:p>
      </dsp:txBody>
      <dsp:txXfrm rot="10800000">
        <a:off x="0" y="1721197"/>
        <a:ext cx="6496050" cy="1128867"/>
      </dsp:txXfrm>
    </dsp:sp>
    <dsp:sp modelId="{2DC447AC-1C85-4FD0-9D7D-106474E35A90}">
      <dsp:nvSpPr>
        <dsp:cNvPr id="0" name=""/>
        <dsp:cNvSpPr/>
      </dsp:nvSpPr>
      <dsp:spPr>
        <a:xfrm rot="10800000">
          <a:off x="0" y="808"/>
          <a:ext cx="6496050" cy="1737333"/>
        </a:xfrm>
        <a:prstGeom prst="upArrowCallou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b="0" i="0" kern="1200"/>
            <a:t>LA NOSTRA CASA DOMOTICA SARA’ COMPOSTA DA UN CERTO NUMERO DI PARAMETRI VITALI CHE PERMETTERANNO IL CORRETTO UTILIZZO E COMFORT DELLA CASA.</a:t>
          </a:r>
          <a:endParaRPr lang="en-US" sz="1300" kern="1200"/>
        </a:p>
      </dsp:txBody>
      <dsp:txXfrm rot="10800000">
        <a:off x="0" y="808"/>
        <a:ext cx="6496050" cy="11288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F3AE97-47C3-4D93-93F9-FB09288B9840}" type="datetimeFigureOut">
              <a:rPr lang="it-IT" smtClean="0"/>
              <a:t>10/02/2021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B9E3DD-92E6-41A0-90B2-18C910B5A2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2588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B9E3DD-92E6-41A0-90B2-18C910B5A2A6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9879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pPr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894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pPr/>
              <a:t>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788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pPr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3517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pPr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‹N›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531263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pPr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5127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pPr/>
              <a:t>2/10/2021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3116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pPr/>
              <a:t>2/10/2021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9588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pPr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714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pPr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197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pPr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88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pPr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974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pPr/>
              <a:t>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44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pPr/>
              <a:t>2/10/2021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495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pPr/>
              <a:t>2/10/2021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302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pPr/>
              <a:t>2/10/2021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908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pPr/>
              <a:t>2/10/2021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662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pPr/>
              <a:t>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076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278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9" r:id="rId3"/>
    <p:sldLayoutId id="2147483940" r:id="rId4"/>
    <p:sldLayoutId id="2147483941" r:id="rId5"/>
    <p:sldLayoutId id="2147483942" r:id="rId6"/>
    <p:sldLayoutId id="2147483943" r:id="rId7"/>
    <p:sldLayoutId id="2147483944" r:id="rId8"/>
    <p:sldLayoutId id="2147483945" r:id="rId9"/>
    <p:sldLayoutId id="2147483946" r:id="rId10"/>
    <p:sldLayoutId id="2147483947" r:id="rId11"/>
    <p:sldLayoutId id="2147483948" r:id="rId12"/>
    <p:sldLayoutId id="2147483949" r:id="rId13"/>
    <p:sldLayoutId id="2147483950" r:id="rId14"/>
    <p:sldLayoutId id="2147483951" r:id="rId15"/>
    <p:sldLayoutId id="2147483952" r:id="rId16"/>
    <p:sldLayoutId id="214748395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jpg"/><Relationship Id="rId7" Type="http://schemas.openxmlformats.org/officeDocument/2006/relationships/image" Target="../media/image24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3" descr="Sfondo astratto di nodi e rete blu">
            <a:extLst>
              <a:ext uri="{FF2B5EF4-FFF2-40B4-BE49-F238E27FC236}">
                <a16:creationId xmlns:a16="http://schemas.microsoft.com/office/drawing/2014/main" id="{D89AAFA7-CA02-4598-BE1B-1BF20614C0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20" y="10"/>
            <a:ext cx="6095980" cy="685799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0" y="0"/>
                </a:moveTo>
                <a:lnTo>
                  <a:pt x="2758239" y="0"/>
                </a:lnTo>
                <a:lnTo>
                  <a:pt x="2916747" y="218181"/>
                </a:lnTo>
                <a:cubicBezTo>
                  <a:pt x="3525935" y="1023180"/>
                  <a:pt x="4281133" y="1818277"/>
                  <a:pt x="4839749" y="2631787"/>
                </a:cubicBezTo>
                <a:cubicBezTo>
                  <a:pt x="5571203" y="3696928"/>
                  <a:pt x="6122704" y="4799581"/>
                  <a:pt x="6095001" y="5672947"/>
                </a:cubicBezTo>
                <a:cubicBezTo>
                  <a:pt x="6083564" y="6040467"/>
                  <a:pt x="5972980" y="6348559"/>
                  <a:pt x="5792922" y="6612444"/>
                </a:cubicBezTo>
                <a:cubicBezTo>
                  <a:pt x="5755410" y="6667420"/>
                  <a:pt x="5714882" y="6720477"/>
                  <a:pt x="5671607" y="6771753"/>
                </a:cubicBezTo>
                <a:lnTo>
                  <a:pt x="559164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03750A9E-9A10-405D-90A9-4B39EF3E50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43979" y="394354"/>
            <a:ext cx="5104615" cy="1868078"/>
          </a:xfrm>
        </p:spPr>
        <p:txBody>
          <a:bodyPr>
            <a:normAutofit fontScale="90000"/>
          </a:bodyPr>
          <a:lstStyle/>
          <a:p>
            <a:pPr algn="l"/>
            <a:r>
              <a:rPr lang="it-IT" sz="4000" dirty="0"/>
              <a:t>Progetto Programmazione 3</a:t>
            </a:r>
            <a:br>
              <a:rPr lang="it-IT" sz="4000" dirty="0"/>
            </a:br>
            <a:r>
              <a:rPr lang="it-IT" sz="4000" dirty="0"/>
              <a:t>Sistema Domotico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3F03F2C-01F1-493B-AB98-D8FD315AFE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43979" y="2656776"/>
            <a:ext cx="4572000" cy="1524000"/>
          </a:xfrm>
        </p:spPr>
        <p:txBody>
          <a:bodyPr>
            <a:normAutofit/>
          </a:bodyPr>
          <a:lstStyle/>
          <a:p>
            <a:pPr algn="l"/>
            <a:r>
              <a:rPr lang="it-IT" dirty="0">
                <a:solidFill>
                  <a:schemeClr val="tx1"/>
                </a:solidFill>
              </a:rPr>
              <a:t>EDUARDO AUTORE</a:t>
            </a:r>
          </a:p>
          <a:p>
            <a:pPr algn="l"/>
            <a:r>
              <a:rPr lang="it-IT" dirty="0">
                <a:solidFill>
                  <a:schemeClr val="tx1"/>
                </a:solidFill>
              </a:rPr>
              <a:t>MATRICOLA:0124001586</a:t>
            </a:r>
          </a:p>
        </p:txBody>
      </p:sp>
    </p:spTree>
    <p:extLst>
      <p:ext uri="{BB962C8B-B14F-4D97-AF65-F5344CB8AC3E}">
        <p14:creationId xmlns:p14="http://schemas.microsoft.com/office/powerpoint/2010/main" val="41006032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48D42F4-D701-4C6E-A0D9-B7ECFC98B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255" y="126460"/>
            <a:ext cx="10048697" cy="126459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ESECUZIONE: </a:t>
            </a:r>
            <a:r>
              <a:rPr lang="en-US" dirty="0">
                <a:solidFill>
                  <a:srgbClr val="C00000"/>
                </a:solidFill>
              </a:rPr>
              <a:t>CREAZIONE SENSORI    </a:t>
            </a:r>
            <a:r>
              <a:rPr lang="en-US" dirty="0">
                <a:solidFill>
                  <a:schemeClr val="tx1"/>
                </a:solidFill>
              </a:rPr>
              <a:t>(SENSORI INTERVENTO)</a:t>
            </a:r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633AF959-F55A-4D87-BF5B-AD8A7FC4B9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55" y="1663430"/>
            <a:ext cx="10048697" cy="484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2324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48D42F4-D701-4C6E-A0D9-B7ECFC98B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809" y="177705"/>
            <a:ext cx="9751260" cy="56159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ESECUZIONE: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AGGIUNGI COMPONENTI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64A1867-A685-41D9-8863-C791A68A61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09" y="1060316"/>
            <a:ext cx="9461209" cy="540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8343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48D42F4-D701-4C6E-A0D9-B7ECFC98B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809" y="177705"/>
            <a:ext cx="9751260" cy="56159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ESECUZIONE: 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RESETTA SENSORI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0D274F5-1995-4D5F-9E4C-B1C05D4CB4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09" y="1940277"/>
            <a:ext cx="7220958" cy="2651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949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48D42F4-D701-4C6E-A0D9-B7ECFC98B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809" y="177705"/>
            <a:ext cx="9751260" cy="56159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ESECUZIONE: 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GESTIONE OGGETTI CASA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6BDA4DA5-6D7C-40A3-90D8-97283CA93F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09" y="1001950"/>
            <a:ext cx="9829273" cy="5535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075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48D42F4-D701-4C6E-A0D9-B7ECFC98B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563" y="175098"/>
            <a:ext cx="10390756" cy="712126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600" dirty="0"/>
              <a:t>ESECUZIONE:  </a:t>
            </a:r>
            <a:r>
              <a:rPr lang="en-US" sz="3600" dirty="0">
                <a:solidFill>
                  <a:schemeClr val="tx1">
                    <a:lumMod val="65000"/>
                  </a:schemeClr>
                </a:solidFill>
              </a:rPr>
              <a:t>GESTIONE VALORI MISURAZIONE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22D2D06-853E-4CB7-A972-4A798B6E70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63" y="1610404"/>
            <a:ext cx="10390756" cy="468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825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48D42F4-D701-4C6E-A0D9-B7ECFC98B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809" y="177705"/>
            <a:ext cx="9751260" cy="56159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ESECUZIONE: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MOSTRA STATISTICHE</a:t>
            </a:r>
          </a:p>
        </p:txBody>
      </p:sp>
      <p:pic>
        <p:nvPicPr>
          <p:cNvPr id="5" name="Immagine 4" descr="Immagine che contiene tavolo&#10;&#10;Descrizione generata automaticamente">
            <a:extLst>
              <a:ext uri="{FF2B5EF4-FFF2-40B4-BE49-F238E27FC236}">
                <a16:creationId xmlns:a16="http://schemas.microsoft.com/office/drawing/2014/main" id="{BC337633-307F-472E-A8AD-371C3E470F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10" y="833972"/>
            <a:ext cx="9902782" cy="563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646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48D42F4-D701-4C6E-A0D9-B7ECFC98B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809" y="177705"/>
            <a:ext cx="9751260" cy="56159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ESECUZIONE: </a:t>
            </a:r>
            <a:r>
              <a:rPr lang="en-US" dirty="0">
                <a:solidFill>
                  <a:srgbClr val="FF0000"/>
                </a:solidFill>
              </a:rPr>
              <a:t>ACCOUNT ATTIVATO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0F064E9-CE19-4E11-9808-D8A9F9B8EE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10" y="1021406"/>
            <a:ext cx="9922238" cy="5496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4366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48D42F4-D701-4C6E-A0D9-B7ECFC98B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809" y="177705"/>
            <a:ext cx="8478491" cy="56159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FUNZIONAMENTO CASA DOMOTICA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768F986-83A9-451E-9E8C-BC57E6AD83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09" y="1188949"/>
            <a:ext cx="7587674" cy="5068111"/>
          </a:xfrm>
          <a:prstGeom prst="rect">
            <a:avLst/>
          </a:prstGeom>
        </p:spPr>
      </p:pic>
      <p:sp>
        <p:nvSpPr>
          <p:cNvPr id="6" name="Ovale 5">
            <a:extLst>
              <a:ext uri="{FF2B5EF4-FFF2-40B4-BE49-F238E27FC236}">
                <a16:creationId xmlns:a16="http://schemas.microsoft.com/office/drawing/2014/main" id="{A1EBB40E-EFC9-4632-9880-D7D2E893B71D}"/>
              </a:ext>
            </a:extLst>
          </p:cNvPr>
          <p:cNvSpPr/>
          <p:nvPr/>
        </p:nvSpPr>
        <p:spPr>
          <a:xfrm rot="16200000">
            <a:off x="4531282" y="5079734"/>
            <a:ext cx="1395168" cy="279361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/>
              <a:t>COMPUTER1(HP)</a:t>
            </a:r>
          </a:p>
        </p:txBody>
      </p:sp>
      <p:sp>
        <p:nvSpPr>
          <p:cNvPr id="32" name="Ovale 31">
            <a:extLst>
              <a:ext uri="{FF2B5EF4-FFF2-40B4-BE49-F238E27FC236}">
                <a16:creationId xmlns:a16="http://schemas.microsoft.com/office/drawing/2014/main" id="{6996F273-DC0E-400F-998A-DAC50CA38AFD}"/>
              </a:ext>
            </a:extLst>
          </p:cNvPr>
          <p:cNvSpPr/>
          <p:nvPr/>
        </p:nvSpPr>
        <p:spPr>
          <a:xfrm>
            <a:off x="5027629" y="2880190"/>
            <a:ext cx="1203490" cy="279361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/>
              <a:t>LAVATRICE</a:t>
            </a:r>
          </a:p>
          <a:p>
            <a:pPr algn="ctr"/>
            <a:r>
              <a:rPr lang="it-IT" sz="1000" dirty="0"/>
              <a:t>(HOOVER)</a:t>
            </a:r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6D9B017A-88F4-4D1F-BBF8-8C2CE794300F}"/>
              </a:ext>
            </a:extLst>
          </p:cNvPr>
          <p:cNvSpPr/>
          <p:nvPr/>
        </p:nvSpPr>
        <p:spPr>
          <a:xfrm>
            <a:off x="2978869" y="1508288"/>
            <a:ext cx="1376313" cy="34879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/>
              <a:t>FRULLATORE</a:t>
            </a:r>
          </a:p>
          <a:p>
            <a:pPr algn="ctr"/>
            <a:r>
              <a:rPr lang="it-IT" sz="1000" dirty="0"/>
              <a:t>(KENWOOD)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6E428AAE-FBFB-4E79-8DE0-CE135C585171}"/>
              </a:ext>
            </a:extLst>
          </p:cNvPr>
          <p:cNvSpPr/>
          <p:nvPr/>
        </p:nvSpPr>
        <p:spPr>
          <a:xfrm rot="16200000">
            <a:off x="353508" y="3505351"/>
            <a:ext cx="1338606" cy="36764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/>
              <a:t>TELEVISORE1</a:t>
            </a:r>
          </a:p>
          <a:p>
            <a:pPr algn="ctr"/>
            <a:r>
              <a:rPr lang="it-IT" sz="1000" dirty="0"/>
              <a:t>(SAMSUNG)</a:t>
            </a:r>
          </a:p>
        </p:txBody>
      </p:sp>
      <p:sp>
        <p:nvSpPr>
          <p:cNvPr id="35" name="Ovale 34">
            <a:extLst>
              <a:ext uri="{FF2B5EF4-FFF2-40B4-BE49-F238E27FC236}">
                <a16:creationId xmlns:a16="http://schemas.microsoft.com/office/drawing/2014/main" id="{9B073F5A-C87C-4788-8EC3-189F68D0BFA8}"/>
              </a:ext>
            </a:extLst>
          </p:cNvPr>
          <p:cNvSpPr/>
          <p:nvPr/>
        </p:nvSpPr>
        <p:spPr>
          <a:xfrm rot="16200000">
            <a:off x="636766" y="4524830"/>
            <a:ext cx="772087" cy="49451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/>
              <a:t>PLAYSTATION 4</a:t>
            </a:r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CE239D74-7FC9-4CB8-9B07-534FA7CF856B}"/>
              </a:ext>
            </a:extLst>
          </p:cNvPr>
          <p:cNvSpPr/>
          <p:nvPr/>
        </p:nvSpPr>
        <p:spPr>
          <a:xfrm>
            <a:off x="3143249" y="4521831"/>
            <a:ext cx="1743075" cy="34879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/>
              <a:t>CLIMATIZZATORE</a:t>
            </a:r>
          </a:p>
          <a:p>
            <a:pPr algn="ctr"/>
            <a:r>
              <a:rPr lang="it-IT" sz="1000" dirty="0"/>
              <a:t>(VORTICE)</a:t>
            </a:r>
          </a:p>
        </p:txBody>
      </p:sp>
      <p:sp>
        <p:nvSpPr>
          <p:cNvPr id="38" name="Ovale 37">
            <a:extLst>
              <a:ext uri="{FF2B5EF4-FFF2-40B4-BE49-F238E27FC236}">
                <a16:creationId xmlns:a16="http://schemas.microsoft.com/office/drawing/2014/main" id="{FD3CE185-2590-4E01-B737-24DCEC5783C3}"/>
              </a:ext>
            </a:extLst>
          </p:cNvPr>
          <p:cNvSpPr/>
          <p:nvPr/>
        </p:nvSpPr>
        <p:spPr>
          <a:xfrm>
            <a:off x="5814278" y="3723004"/>
            <a:ext cx="1338606" cy="36764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/>
              <a:t>TELEVISORE2</a:t>
            </a:r>
          </a:p>
          <a:p>
            <a:pPr algn="ctr"/>
            <a:r>
              <a:rPr lang="it-IT" sz="1000" dirty="0"/>
              <a:t>(SHARP)</a:t>
            </a:r>
          </a:p>
        </p:txBody>
      </p:sp>
      <p:sp>
        <p:nvSpPr>
          <p:cNvPr id="39" name="Ovale 38">
            <a:extLst>
              <a:ext uri="{FF2B5EF4-FFF2-40B4-BE49-F238E27FC236}">
                <a16:creationId xmlns:a16="http://schemas.microsoft.com/office/drawing/2014/main" id="{998B0CBF-A60F-4CAC-AB95-269515677381}"/>
              </a:ext>
            </a:extLst>
          </p:cNvPr>
          <p:cNvSpPr/>
          <p:nvPr/>
        </p:nvSpPr>
        <p:spPr>
          <a:xfrm rot="5400000">
            <a:off x="6370518" y="4787548"/>
            <a:ext cx="1376314" cy="3676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/>
              <a:t>SCALDINO1 (DELONGHI)</a:t>
            </a:r>
          </a:p>
        </p:txBody>
      </p:sp>
      <p:sp>
        <p:nvSpPr>
          <p:cNvPr id="41" name="Ovale 40">
            <a:extLst>
              <a:ext uri="{FF2B5EF4-FFF2-40B4-BE49-F238E27FC236}">
                <a16:creationId xmlns:a16="http://schemas.microsoft.com/office/drawing/2014/main" id="{9B905C6C-5B29-4838-91E8-DEB5E195A539}"/>
              </a:ext>
            </a:extLst>
          </p:cNvPr>
          <p:cNvSpPr/>
          <p:nvPr/>
        </p:nvSpPr>
        <p:spPr>
          <a:xfrm>
            <a:off x="2671808" y="3745542"/>
            <a:ext cx="1376314" cy="3676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/>
              <a:t>SCALDINO2 (DELONGHI)</a:t>
            </a:r>
          </a:p>
        </p:txBody>
      </p:sp>
      <p:sp>
        <p:nvSpPr>
          <p:cNvPr id="42" name="Ovale 41">
            <a:extLst>
              <a:ext uri="{FF2B5EF4-FFF2-40B4-BE49-F238E27FC236}">
                <a16:creationId xmlns:a16="http://schemas.microsoft.com/office/drawing/2014/main" id="{4FA07E4C-A22B-4BB7-AA72-6CB20205AEA9}"/>
              </a:ext>
            </a:extLst>
          </p:cNvPr>
          <p:cNvSpPr/>
          <p:nvPr/>
        </p:nvSpPr>
        <p:spPr>
          <a:xfrm>
            <a:off x="3365922" y="2429241"/>
            <a:ext cx="1617333" cy="27977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/>
              <a:t>TERMOSIFONE1 (IRASPI)</a:t>
            </a:r>
          </a:p>
        </p:txBody>
      </p:sp>
      <p:sp>
        <p:nvSpPr>
          <p:cNvPr id="43" name="Ovale 42">
            <a:extLst>
              <a:ext uri="{FF2B5EF4-FFF2-40B4-BE49-F238E27FC236}">
                <a16:creationId xmlns:a16="http://schemas.microsoft.com/office/drawing/2014/main" id="{25A16565-1038-4299-BA37-C8C03CBCEE74}"/>
              </a:ext>
            </a:extLst>
          </p:cNvPr>
          <p:cNvSpPr/>
          <p:nvPr/>
        </p:nvSpPr>
        <p:spPr>
          <a:xfrm>
            <a:off x="4983255" y="3409394"/>
            <a:ext cx="1617333" cy="27977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/>
              <a:t>TERMOSIFONE2 (IRASPI)</a:t>
            </a:r>
          </a:p>
        </p:txBody>
      </p:sp>
      <p:sp>
        <p:nvSpPr>
          <p:cNvPr id="44" name="Ovale 43">
            <a:extLst>
              <a:ext uri="{FF2B5EF4-FFF2-40B4-BE49-F238E27FC236}">
                <a16:creationId xmlns:a16="http://schemas.microsoft.com/office/drawing/2014/main" id="{88A42EAF-EE37-4750-A2FE-8A764D95A866}"/>
              </a:ext>
            </a:extLst>
          </p:cNvPr>
          <p:cNvSpPr/>
          <p:nvPr/>
        </p:nvSpPr>
        <p:spPr>
          <a:xfrm rot="1652930">
            <a:off x="1283554" y="2302712"/>
            <a:ext cx="1601522" cy="36764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/>
              <a:t>TERMOSIFONE3 (IRASPI)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D98BC03-3324-4859-AE89-177D9F874C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396" y="4696227"/>
            <a:ext cx="449208" cy="369461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FF64C50F-B4F1-4604-9686-FBC02F0401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220" y="4983536"/>
            <a:ext cx="445047" cy="371888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13FC0FF4-3CE9-4BA0-91E9-34F9159FB5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9866" y="3074516"/>
            <a:ext cx="445047" cy="371888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78EC49DC-498F-4F45-92A3-95AC5A30E8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8964" y="1898651"/>
            <a:ext cx="445047" cy="371888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D441FAC3-2978-46E4-BEC3-BA5E21A52F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8008" y="3196762"/>
            <a:ext cx="445047" cy="371888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DD507DF8-F1B0-42CD-B8F7-EB5386F822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340" y="1188948"/>
            <a:ext cx="3057213" cy="5068111"/>
          </a:xfrm>
          <a:prstGeom prst="rect">
            <a:avLst/>
          </a:prstGeom>
        </p:spPr>
      </p:pic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A13FC2EB-1B1A-4DC3-BF94-E4756FB6B51A}"/>
              </a:ext>
            </a:extLst>
          </p:cNvPr>
          <p:cNvSpPr txBox="1"/>
          <p:nvPr/>
        </p:nvSpPr>
        <p:spPr>
          <a:xfrm>
            <a:off x="9962635" y="2323291"/>
            <a:ext cx="11906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>
                <a:solidFill>
                  <a:srgbClr val="FF0000"/>
                </a:solidFill>
              </a:rPr>
              <a:t>PARAMETRO: TEMPERATURA</a:t>
            </a: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58666623-FA01-41E5-9707-1E6C5B0410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90970" y="3556924"/>
            <a:ext cx="1133954" cy="475529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D4EC1454-F521-4F37-AC29-7025BEB6E5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58923" y="4698149"/>
            <a:ext cx="1194920" cy="475529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3BA010BC-7008-4B2A-9F32-98C1C20C339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65020" y="5811764"/>
            <a:ext cx="1188823" cy="374865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A2B0F72C-EDE2-4EDC-902B-B4133FE562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4887" y="2381068"/>
            <a:ext cx="419455" cy="371888"/>
          </a:xfrm>
          <a:prstGeom prst="rect">
            <a:avLst/>
          </a:prstGeom>
        </p:spPr>
      </p:pic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73000D46-E041-4F2F-919A-046F47DAEF88}"/>
              </a:ext>
            </a:extLst>
          </p:cNvPr>
          <p:cNvSpPr txBox="1"/>
          <p:nvPr/>
        </p:nvSpPr>
        <p:spPr>
          <a:xfrm>
            <a:off x="8853863" y="1922028"/>
            <a:ext cx="1472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i</a:t>
            </a:r>
            <a:r>
              <a:rPr lang="it-IT" dirty="0" err="1">
                <a:solidFill>
                  <a:schemeClr val="bg1"/>
                </a:solidFill>
              </a:rPr>
              <a:t>INCENDIO</a:t>
            </a:r>
            <a:endParaRPr lang="it-IT" dirty="0"/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FE83A2D3-E0D3-45A4-A833-52AA9B3926B7}"/>
              </a:ext>
            </a:extLst>
          </p:cNvPr>
          <p:cNvSpPr txBox="1"/>
          <p:nvPr/>
        </p:nvSpPr>
        <p:spPr>
          <a:xfrm>
            <a:off x="8340749" y="3066441"/>
            <a:ext cx="2499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TEMPERATURE_BASSE</a:t>
            </a:r>
          </a:p>
        </p:txBody>
      </p:sp>
      <p:pic>
        <p:nvPicPr>
          <p:cNvPr id="24" name="Immagine 23">
            <a:extLst>
              <a:ext uri="{FF2B5EF4-FFF2-40B4-BE49-F238E27FC236}">
                <a16:creationId xmlns:a16="http://schemas.microsoft.com/office/drawing/2014/main" id="{173375D4-16AA-4069-BAD8-39F2F25217F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79994" y="3590971"/>
            <a:ext cx="420660" cy="371888"/>
          </a:xfrm>
          <a:prstGeom prst="rect">
            <a:avLst/>
          </a:prstGeom>
        </p:spPr>
      </p:pic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2A2D6E5B-86A9-4D47-871E-1B87128AF176}"/>
              </a:ext>
            </a:extLst>
          </p:cNvPr>
          <p:cNvSpPr txBox="1"/>
          <p:nvPr/>
        </p:nvSpPr>
        <p:spPr>
          <a:xfrm>
            <a:off x="8545657" y="4254256"/>
            <a:ext cx="208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SOVRACCARICO</a:t>
            </a:r>
          </a:p>
        </p:txBody>
      </p:sp>
      <p:pic>
        <p:nvPicPr>
          <p:cNvPr id="47" name="Immagine 46">
            <a:extLst>
              <a:ext uri="{FF2B5EF4-FFF2-40B4-BE49-F238E27FC236}">
                <a16:creationId xmlns:a16="http://schemas.microsoft.com/office/drawing/2014/main" id="{2DE2220E-4BE4-486D-85BF-C3F30146A24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79994" y="4749970"/>
            <a:ext cx="420660" cy="371888"/>
          </a:xfrm>
          <a:prstGeom prst="rect">
            <a:avLst/>
          </a:prstGeom>
        </p:spPr>
      </p:pic>
      <p:sp>
        <p:nvSpPr>
          <p:cNvPr id="49" name="CasellaDiTesto 48">
            <a:extLst>
              <a:ext uri="{FF2B5EF4-FFF2-40B4-BE49-F238E27FC236}">
                <a16:creationId xmlns:a16="http://schemas.microsoft.com/office/drawing/2014/main" id="{49B88E54-6AC3-4A1B-8C05-CAD178D318EB}"/>
              </a:ext>
            </a:extLst>
          </p:cNvPr>
          <p:cNvSpPr txBox="1"/>
          <p:nvPr/>
        </p:nvSpPr>
        <p:spPr>
          <a:xfrm>
            <a:off x="8799456" y="5365850"/>
            <a:ext cx="1490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FUGA_GAS</a:t>
            </a:r>
          </a:p>
        </p:txBody>
      </p:sp>
      <p:pic>
        <p:nvPicPr>
          <p:cNvPr id="29" name="Immagine 28">
            <a:extLst>
              <a:ext uri="{FF2B5EF4-FFF2-40B4-BE49-F238E27FC236}">
                <a16:creationId xmlns:a16="http://schemas.microsoft.com/office/drawing/2014/main" id="{7FF7CDBB-F31F-43D4-BF02-1ADD6012115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79994" y="5776826"/>
            <a:ext cx="420660" cy="371888"/>
          </a:xfrm>
          <a:prstGeom prst="rect">
            <a:avLst/>
          </a:prstGeom>
        </p:spPr>
      </p:pic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C09109A3-6EBC-4D0A-82DD-0C1F125B038B}"/>
              </a:ext>
            </a:extLst>
          </p:cNvPr>
          <p:cNvSpPr txBox="1"/>
          <p:nvPr/>
        </p:nvSpPr>
        <p:spPr>
          <a:xfrm>
            <a:off x="8990228" y="1269474"/>
            <a:ext cx="110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SENSORI</a:t>
            </a:r>
          </a:p>
        </p:txBody>
      </p:sp>
    </p:spTree>
    <p:extLst>
      <p:ext uri="{BB962C8B-B14F-4D97-AF65-F5344CB8AC3E}">
        <p14:creationId xmlns:p14="http://schemas.microsoft.com/office/powerpoint/2010/main" val="8989941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8B9538A-2A89-47DD-996C-7D2BE2AB6C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48D42F4-D701-4C6E-A0D9-B7ECFC98B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500">
                <a:solidFill>
                  <a:srgbClr val="EBEBEB"/>
                </a:solidFill>
              </a:rPr>
              <a:t>FUNZIONAMENTO CASA DOMOTICA (CONTINUA)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E625979B-5325-4898-8EF9-5C174B192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 11">
            <a:extLst>
              <a:ext uri="{FF2B5EF4-FFF2-40B4-BE49-F238E27FC236}">
                <a16:creationId xmlns:a16="http://schemas.microsoft.com/office/drawing/2014/main" id="{34B22E2B-30D5-47A4-97C5-091EA1AB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B6DA3CD-A002-40ED-8194-B4E637BD76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10" name="Segnaposto contenuto 7">
            <a:extLst>
              <a:ext uri="{FF2B5EF4-FFF2-40B4-BE49-F238E27FC236}">
                <a16:creationId xmlns:a16="http://schemas.microsoft.com/office/drawing/2014/main" id="{DD7BAD92-EC0E-4FC2-87D6-35078D5F06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82894641"/>
              </p:ext>
            </p:extLst>
          </p:nvPr>
        </p:nvGraphicFramePr>
        <p:xfrm>
          <a:off x="5048250" y="1447800"/>
          <a:ext cx="649605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576670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3" descr="Sfondo astratto di nodi e rete blu">
            <a:extLst>
              <a:ext uri="{FF2B5EF4-FFF2-40B4-BE49-F238E27FC236}">
                <a16:creationId xmlns:a16="http://schemas.microsoft.com/office/drawing/2014/main" id="{D89AAFA7-CA02-4598-BE1B-1BF20614C0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03750A9E-9A10-405D-90A9-4B39EF3E50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1" y="83327"/>
            <a:ext cx="8001000" cy="526951"/>
          </a:xfrm>
        </p:spPr>
        <p:txBody>
          <a:bodyPr>
            <a:normAutofit fontScale="90000"/>
          </a:bodyPr>
          <a:lstStyle/>
          <a:p>
            <a:r>
              <a:rPr lang="it-IT" sz="3000" b="1" dirty="0"/>
              <a:t>TRACCIA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3F03F2C-01F1-493B-AB98-D8FD315AFE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1" y="685123"/>
            <a:ext cx="10835343" cy="5928020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it-IT" sz="2700" dirty="0">
                <a:solidFill>
                  <a:schemeClr val="tx1"/>
                </a:solidFill>
              </a:rPr>
              <a:t>Si vuole sviluppare un sistema domotico per il monitoraggio di una casa.</a:t>
            </a:r>
          </a:p>
          <a:p>
            <a:pPr marL="0" indent="0">
              <a:buNone/>
            </a:pPr>
            <a:r>
              <a:rPr lang="it-IT" sz="2700" dirty="0">
                <a:solidFill>
                  <a:schemeClr val="tx1"/>
                </a:solidFill>
              </a:rPr>
              <a:t>Diversi sensori sono installati per il monitoraggio (e.g., temperatura, corrente</a:t>
            </a:r>
          </a:p>
          <a:p>
            <a:pPr marL="0" indent="0">
              <a:buNone/>
            </a:pPr>
            <a:r>
              <a:rPr lang="it-IT" sz="2700" dirty="0" err="1">
                <a:solidFill>
                  <a:schemeClr val="tx1"/>
                </a:solidFill>
              </a:rPr>
              <a:t>elettrica,ecc</a:t>
            </a:r>
            <a:r>
              <a:rPr lang="it-IT" sz="2700" dirty="0">
                <a:solidFill>
                  <a:schemeClr val="tx1"/>
                </a:solidFill>
              </a:rPr>
              <a:t>.) o per l’intervento (e.g., getto d’acqua, getto d’aria, ecc.).</a:t>
            </a:r>
          </a:p>
          <a:p>
            <a:pPr marL="0" indent="0">
              <a:buNone/>
            </a:pPr>
            <a:r>
              <a:rPr lang="it-IT" sz="2700" dirty="0">
                <a:solidFill>
                  <a:schemeClr val="tx1"/>
                </a:solidFill>
              </a:rPr>
              <a:t>Ogni sensore è nello stato acceso o spento e quelli di monitoraggio registrano valori di riferimento. L’accesso al sistema </a:t>
            </a:r>
            <a:r>
              <a:rPr lang="it-IT" sz="2700" dirty="0" err="1">
                <a:solidFill>
                  <a:schemeClr val="tx1"/>
                </a:solidFill>
              </a:rPr>
              <a:t>puo</a:t>
            </a:r>
            <a:r>
              <a:rPr lang="it-IT" sz="2700" dirty="0">
                <a:solidFill>
                  <a:schemeClr val="tx1"/>
                </a:solidFill>
              </a:rPr>
              <a:t>̀ avvenire in </a:t>
            </a:r>
            <a:r>
              <a:rPr lang="it-IT" sz="2700" dirty="0" err="1">
                <a:solidFill>
                  <a:schemeClr val="tx1"/>
                </a:solidFill>
              </a:rPr>
              <a:t>modalita</a:t>
            </a:r>
            <a:r>
              <a:rPr lang="it-IT" sz="2700" dirty="0">
                <a:solidFill>
                  <a:schemeClr val="tx1"/>
                </a:solidFill>
              </a:rPr>
              <a:t>̀ collaudo o in </a:t>
            </a:r>
            <a:r>
              <a:rPr lang="it-IT" sz="2700" dirty="0" err="1">
                <a:solidFill>
                  <a:schemeClr val="tx1"/>
                </a:solidFill>
              </a:rPr>
              <a:t>modalita</a:t>
            </a:r>
            <a:r>
              <a:rPr lang="it-IT" sz="2700" dirty="0">
                <a:solidFill>
                  <a:schemeClr val="tx1"/>
                </a:solidFill>
              </a:rPr>
              <a:t>̀ attivato.</a:t>
            </a:r>
          </a:p>
          <a:p>
            <a:pPr marL="0" indent="0">
              <a:buNone/>
            </a:pPr>
            <a:endParaRPr lang="it-IT" sz="2400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it-IT" sz="2700" b="1" dirty="0">
                <a:solidFill>
                  <a:schemeClr val="tx1"/>
                </a:solidFill>
              </a:rPr>
              <a:t>In </a:t>
            </a:r>
            <a:r>
              <a:rPr lang="it-IT" sz="2700" b="1" dirty="0" err="1">
                <a:solidFill>
                  <a:schemeClr val="tx1"/>
                </a:solidFill>
              </a:rPr>
              <a:t>modalita</a:t>
            </a:r>
            <a:r>
              <a:rPr lang="it-IT" sz="2700" b="1" dirty="0">
                <a:solidFill>
                  <a:schemeClr val="tx1"/>
                </a:solidFill>
              </a:rPr>
              <a:t>̀ collaudo si possono effettuare le seguenti operazioni:</a:t>
            </a:r>
          </a:p>
          <a:p>
            <a:pPr marL="0" indent="0">
              <a:buNone/>
            </a:pPr>
            <a:r>
              <a:rPr lang="it-IT" sz="2400" dirty="0">
                <a:solidFill>
                  <a:schemeClr val="tx1"/>
                </a:solidFill>
              </a:rPr>
              <a:t>• installare un nuovo sensore.</a:t>
            </a:r>
          </a:p>
          <a:p>
            <a:pPr marL="0" indent="0">
              <a:buNone/>
            </a:pPr>
            <a:r>
              <a:rPr lang="it-IT" sz="2400" dirty="0">
                <a:solidFill>
                  <a:schemeClr val="tx1"/>
                </a:solidFill>
              </a:rPr>
              <a:t>• aggiungere componenti ad un sensore (e.g., ad una telecamera si</a:t>
            </a:r>
          </a:p>
          <a:p>
            <a:pPr marL="0" indent="0">
              <a:buNone/>
            </a:pPr>
            <a:r>
              <a:rPr lang="it-IT" sz="2400" dirty="0">
                <a:solidFill>
                  <a:schemeClr val="tx1"/>
                </a:solidFill>
              </a:rPr>
              <a:t>   aggiunge un modulo audio).</a:t>
            </a:r>
          </a:p>
          <a:p>
            <a:pPr marL="0" indent="0">
              <a:buNone/>
            </a:pPr>
            <a:r>
              <a:rPr lang="it-IT" sz="2400" dirty="0">
                <a:solidFill>
                  <a:schemeClr val="tx1"/>
                </a:solidFill>
              </a:rPr>
              <a:t>• resettare tutti i sensori.</a:t>
            </a:r>
          </a:p>
          <a:p>
            <a:pPr marL="0" indent="0">
              <a:buNone/>
            </a:pPr>
            <a:r>
              <a:rPr lang="it-IT" sz="2400" dirty="0">
                <a:solidFill>
                  <a:schemeClr val="tx1"/>
                </a:solidFill>
              </a:rPr>
              <a:t>• periodicamente è possibile mostrare le statistiche dei sensori (e.g., data</a:t>
            </a:r>
          </a:p>
          <a:p>
            <a:pPr marL="0" indent="0">
              <a:buNone/>
            </a:pPr>
            <a:r>
              <a:rPr lang="it-IT" sz="2400" dirty="0">
                <a:solidFill>
                  <a:schemeClr val="tx1"/>
                </a:solidFill>
              </a:rPr>
              <a:t>e ora dell’allarme).</a:t>
            </a:r>
          </a:p>
          <a:p>
            <a:pPr marL="0" indent="0">
              <a:buNone/>
            </a:pPr>
            <a:endParaRPr lang="it-IT" sz="2400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it-IT" sz="2700" b="1" dirty="0">
                <a:solidFill>
                  <a:schemeClr val="tx1"/>
                </a:solidFill>
              </a:rPr>
              <a:t>In </a:t>
            </a:r>
            <a:r>
              <a:rPr lang="it-IT" sz="2700" b="1" dirty="0" err="1">
                <a:solidFill>
                  <a:schemeClr val="tx1"/>
                </a:solidFill>
              </a:rPr>
              <a:t>modalita</a:t>
            </a:r>
            <a:r>
              <a:rPr lang="it-IT" sz="2700" b="1" dirty="0">
                <a:solidFill>
                  <a:schemeClr val="tx1"/>
                </a:solidFill>
              </a:rPr>
              <a:t>̀ attivato si possono effettuare le seguenti operazioni:</a:t>
            </a:r>
          </a:p>
          <a:p>
            <a:pPr marL="0" indent="0">
              <a:buNone/>
            </a:pPr>
            <a:r>
              <a:rPr lang="it-IT" sz="2400" dirty="0">
                <a:solidFill>
                  <a:schemeClr val="tx1"/>
                </a:solidFill>
              </a:rPr>
              <a:t>• se un sensore per il monitoraggio lancia un allarme viene attivato il</a:t>
            </a:r>
          </a:p>
          <a:p>
            <a:pPr marL="0" indent="0">
              <a:buNone/>
            </a:pPr>
            <a:r>
              <a:rPr lang="it-IT" sz="2400" dirty="0">
                <a:solidFill>
                  <a:schemeClr val="tx1"/>
                </a:solidFill>
              </a:rPr>
              <a:t>   corrispondente sensore per l’intervento. In caso di </a:t>
            </a:r>
            <a:r>
              <a:rPr lang="it-IT" sz="2400" dirty="0" err="1">
                <a:solidFill>
                  <a:schemeClr val="tx1"/>
                </a:solidFill>
              </a:rPr>
              <a:t>piu</a:t>
            </a:r>
            <a:r>
              <a:rPr lang="it-IT" sz="2400" dirty="0">
                <a:solidFill>
                  <a:schemeClr val="tx1"/>
                </a:solidFill>
              </a:rPr>
              <a:t>̀ allarmi vengono</a:t>
            </a:r>
          </a:p>
          <a:p>
            <a:pPr marL="0" indent="0">
              <a:buNone/>
            </a:pPr>
            <a:r>
              <a:rPr lang="it-IT" sz="2400" dirty="0">
                <a:solidFill>
                  <a:schemeClr val="tx1"/>
                </a:solidFill>
              </a:rPr>
              <a:t>   gestiti con un politica FIFO.</a:t>
            </a:r>
          </a:p>
          <a:p>
            <a:pPr marL="0" indent="0">
              <a:buNone/>
            </a:pPr>
            <a:r>
              <a:rPr lang="it-IT" sz="2400" dirty="0">
                <a:solidFill>
                  <a:schemeClr val="tx1"/>
                </a:solidFill>
              </a:rPr>
              <a:t>• se un sensore per il monitoraggio cessa l’allarme viene disattivato il</a:t>
            </a:r>
          </a:p>
          <a:p>
            <a:pPr marL="0" indent="0">
              <a:buNone/>
            </a:pPr>
            <a:r>
              <a:rPr lang="it-IT" sz="2400" dirty="0">
                <a:solidFill>
                  <a:schemeClr val="tx1"/>
                </a:solidFill>
              </a:rPr>
              <a:t>   corrispondente sensore per l’intervento. In caso di </a:t>
            </a:r>
            <a:r>
              <a:rPr lang="it-IT" sz="2400" dirty="0" err="1">
                <a:solidFill>
                  <a:schemeClr val="tx1"/>
                </a:solidFill>
              </a:rPr>
              <a:t>piu</a:t>
            </a:r>
            <a:r>
              <a:rPr lang="it-IT" sz="2400" dirty="0">
                <a:solidFill>
                  <a:schemeClr val="tx1"/>
                </a:solidFill>
              </a:rPr>
              <a:t>̀ allarmi vengono</a:t>
            </a:r>
          </a:p>
          <a:p>
            <a:pPr marL="0" indent="0">
              <a:buNone/>
            </a:pPr>
            <a:r>
              <a:rPr lang="it-IT" sz="2400" dirty="0">
                <a:solidFill>
                  <a:schemeClr val="tx1"/>
                </a:solidFill>
              </a:rPr>
              <a:t>   gestiti con un politica FIFO.</a:t>
            </a:r>
          </a:p>
          <a:p>
            <a:endParaRPr lang="it-IT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7255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48D42F4-D701-4C6E-A0D9-B7ECFC98B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125" y="506344"/>
            <a:ext cx="8534400" cy="79623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dirty="0"/>
              <a:t>STRUMENTI UTILIZZATI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58128FB-520B-40F5-8727-BD46E1406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125" y="1956824"/>
            <a:ext cx="8534400" cy="4335749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rgbClr val="0070C0"/>
                </a:solidFill>
              </a:rPr>
              <a:t>intellij</a:t>
            </a:r>
            <a:r>
              <a:rPr lang="it-IT" dirty="0">
                <a:solidFill>
                  <a:srgbClr val="0070C0"/>
                </a:solidFill>
              </a:rPr>
              <a:t> IDEA ultimate IDE</a:t>
            </a:r>
          </a:p>
          <a:p>
            <a:pPr marL="0" indent="0">
              <a:buNone/>
            </a:pPr>
            <a:endParaRPr lang="it-IT" dirty="0">
              <a:solidFill>
                <a:srgbClr val="0070C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70C0"/>
                </a:solidFill>
              </a:rPr>
              <a:t>Java Development Kit 11</a:t>
            </a:r>
          </a:p>
          <a:p>
            <a:pPr marL="0" indent="0">
              <a:buNone/>
            </a:pPr>
            <a:endParaRPr lang="it-IT" dirty="0">
              <a:solidFill>
                <a:srgbClr val="0070C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rgbClr val="0070C0"/>
                </a:solidFill>
              </a:rPr>
              <a:t>JavaFX</a:t>
            </a:r>
            <a:r>
              <a:rPr lang="it-IT" dirty="0">
                <a:solidFill>
                  <a:srgbClr val="0070C0"/>
                </a:solidFill>
              </a:rPr>
              <a:t> + </a:t>
            </a:r>
            <a:r>
              <a:rPr lang="it-IT" dirty="0" err="1">
                <a:solidFill>
                  <a:srgbClr val="0070C0"/>
                </a:solidFill>
              </a:rPr>
              <a:t>SceneBuilder</a:t>
            </a:r>
            <a:endParaRPr lang="it-IT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it-IT" dirty="0">
              <a:solidFill>
                <a:srgbClr val="0070C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70C0"/>
                </a:solidFill>
              </a:rPr>
              <a:t>Database </a:t>
            </a:r>
            <a:r>
              <a:rPr lang="it-IT" dirty="0" err="1">
                <a:solidFill>
                  <a:srgbClr val="0070C0"/>
                </a:solidFill>
              </a:rPr>
              <a:t>Mysql</a:t>
            </a:r>
            <a:endParaRPr lang="it-IT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it-IT" dirty="0">
              <a:solidFill>
                <a:srgbClr val="0070C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70C0"/>
                </a:solidFill>
              </a:rPr>
              <a:t>Design Patterns</a:t>
            </a:r>
          </a:p>
          <a:p>
            <a:pPr>
              <a:buFont typeface="Arial" panose="020B0604020202020204" pitchFamily="34" charset="0"/>
              <a:buChar char="•"/>
            </a:pPr>
            <a:endParaRPr lang="it-IT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1820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48D42F4-D701-4C6E-A0D9-B7ECFC98B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3" y="184827"/>
            <a:ext cx="8534401" cy="68093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dirty="0"/>
              <a:t>DESIGN PATTERNS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8C0B7D4-0489-48FA-9728-566BA9D99D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3" y="992221"/>
            <a:ext cx="8534400" cy="5519014"/>
          </a:xfrm>
        </p:spPr>
        <p:txBody>
          <a:bodyPr>
            <a:normAutofit fontScale="92500" lnSpcReduction="20000"/>
          </a:bodyPr>
          <a:lstStyle/>
          <a:p>
            <a:r>
              <a:rPr lang="it-IT" sz="20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Singleton Pattern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it-IT" dirty="0">
                <a:solidFill>
                  <a:srgbClr val="0070C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it-IT" sz="180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tilizzato per la gestione della connessione con il Database.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it-IT" dirty="0">
              <a:solidFill>
                <a:srgbClr val="0070C0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it-IT" sz="20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Proxy Pattern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it-IT" dirty="0">
                <a:solidFill>
                  <a:srgbClr val="0070C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Utilizzato per controllare l’accesso al database e per interporre azioni addizionali quando si effettua l’accesso ad esso.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it-IT" dirty="0">
              <a:solidFill>
                <a:srgbClr val="0070C0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it-IT" b="1" dirty="0" err="1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Factory</a:t>
            </a:r>
            <a:r>
              <a:rPr lang="it-IT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Method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it-IT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Utilizzato per creare le differenti tipologie di sensori.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it-IT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it-IT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Observer Pattern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it-IT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Utilizzato per definire una dipendenza uno a molti tra un Parametro e dei Sensori Monitoraggio.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it-IT" b="1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741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48D42F4-D701-4C6E-A0D9-B7ECFC98B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878" y="535021"/>
            <a:ext cx="9184606" cy="70331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5400" dirty="0"/>
              <a:t>UML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DF01304-A466-4FD1-A964-F2FD24FD2F0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709"/>
          <a:stretch/>
        </p:blipFill>
        <p:spPr>
          <a:xfrm>
            <a:off x="708877" y="1322962"/>
            <a:ext cx="10867037" cy="500001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863297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48D42F4-D701-4C6E-A0D9-B7ECFC98B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3" y="184827"/>
            <a:ext cx="8534401" cy="68093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dirty="0"/>
              <a:t>ESECUZIONE: LOGIN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EEC40AA-7A95-47C2-89D2-55FC18FFF7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3" y="992221"/>
            <a:ext cx="8249801" cy="5494529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224144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48D42F4-D701-4C6E-A0D9-B7ECFC98B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809" y="177705"/>
            <a:ext cx="9751260" cy="56159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ESECUZIONE: </a:t>
            </a:r>
            <a:r>
              <a:rPr lang="en-US" dirty="0">
                <a:solidFill>
                  <a:schemeClr val="accent2"/>
                </a:solidFill>
              </a:rPr>
              <a:t>REGISTRAZIONE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E79CF08C-947C-48AD-8A17-675AFA4158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09" y="1138135"/>
            <a:ext cx="9017565" cy="5343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943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48D42F4-D701-4C6E-A0D9-B7ECFC98B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809" y="177705"/>
            <a:ext cx="9751260" cy="56159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ESECUZIONE: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ACCOUNT COLLAUDO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529455C-AFE1-4BC9-B13F-1280AC3C8D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09" y="941178"/>
            <a:ext cx="9159970" cy="563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04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48D42F4-D701-4C6E-A0D9-B7ECFC98B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255" y="126460"/>
            <a:ext cx="10048697" cy="126459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ESECUZIONE: </a:t>
            </a:r>
            <a:r>
              <a:rPr lang="en-US" dirty="0">
                <a:solidFill>
                  <a:srgbClr val="C00000"/>
                </a:solidFill>
              </a:rPr>
              <a:t>CREAZIONE SENSORI    </a:t>
            </a:r>
            <a:r>
              <a:rPr lang="en-US" dirty="0">
                <a:solidFill>
                  <a:schemeClr val="tx1"/>
                </a:solidFill>
              </a:rPr>
              <a:t>(SENSORI MONITORAGGIO)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F78A7E6-FD74-4D0F-BA0C-086BD19AE8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56" y="1556426"/>
            <a:ext cx="10048696" cy="4951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0240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e">
  <a:themeElements>
    <a:clrScheme name="Ion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e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e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TM03457485[[fn=Rete]]</Template>
  <TotalTime>0</TotalTime>
  <Words>522</Words>
  <Application>Microsoft Office PowerPoint</Application>
  <PresentationFormat>Widescreen</PresentationFormat>
  <Paragraphs>87</Paragraphs>
  <Slides>18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3" baseType="lpstr">
      <vt:lpstr>Arial</vt:lpstr>
      <vt:lpstr>Calibri</vt:lpstr>
      <vt:lpstr>Century Gothic</vt:lpstr>
      <vt:lpstr>Wingdings 3</vt:lpstr>
      <vt:lpstr>Ione</vt:lpstr>
      <vt:lpstr>Progetto Programmazione 3 Sistema Domotico</vt:lpstr>
      <vt:lpstr>TRACCIA</vt:lpstr>
      <vt:lpstr>STRUMENTI UTILIZZATI</vt:lpstr>
      <vt:lpstr>DESIGN PATTERNS</vt:lpstr>
      <vt:lpstr>UML</vt:lpstr>
      <vt:lpstr>ESECUZIONE: LOGIN</vt:lpstr>
      <vt:lpstr>ESECUZIONE: REGISTRAZIONE</vt:lpstr>
      <vt:lpstr>ESECUZIONE: ACCOUNT COLLAUDO</vt:lpstr>
      <vt:lpstr>ESECUZIONE: CREAZIONE SENSORI    (SENSORI MONITORAGGIO)</vt:lpstr>
      <vt:lpstr>ESECUZIONE: CREAZIONE SENSORI    (SENSORI INTERVENTO)</vt:lpstr>
      <vt:lpstr>ESECUZIONE: AGGIUNGI COMPONENTI</vt:lpstr>
      <vt:lpstr>ESECUZIONE: RESETTA SENSORI</vt:lpstr>
      <vt:lpstr>ESECUZIONE: GESTIONE OGGETTI CASA</vt:lpstr>
      <vt:lpstr>ESECUZIONE:  GESTIONE VALORI MISURAZIONE</vt:lpstr>
      <vt:lpstr>ESECUZIONE: MOSTRA STATISTICHE</vt:lpstr>
      <vt:lpstr>ESECUZIONE: ACCOUNT ATTIVATO</vt:lpstr>
      <vt:lpstr>FUNZIONAMENTO CASA DOMOTICA</vt:lpstr>
      <vt:lpstr>FUNZIONAMENTO CASA DOMOTICA (CONTINUA)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Programmazione 3 Sistema Domotico</dc:title>
  <dc:creator>EDUARDO AUTORE</dc:creator>
  <cp:lastModifiedBy>EDUARDO AUTORE</cp:lastModifiedBy>
  <cp:revision>26</cp:revision>
  <dcterms:created xsi:type="dcterms:W3CDTF">2021-02-09T02:49:23Z</dcterms:created>
  <dcterms:modified xsi:type="dcterms:W3CDTF">2021-02-10T18:16:22Z</dcterms:modified>
</cp:coreProperties>
</file>

<file path=docProps/thumbnail.jpeg>
</file>